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21"/>
  </p:notesMasterIdLst>
  <p:sldIdLst>
    <p:sldId id="297" r:id="rId2"/>
    <p:sldId id="292" r:id="rId3"/>
    <p:sldId id="310" r:id="rId4"/>
    <p:sldId id="311" r:id="rId5"/>
    <p:sldId id="271" r:id="rId6"/>
    <p:sldId id="267" r:id="rId7"/>
    <p:sldId id="270" r:id="rId8"/>
    <p:sldId id="272" r:id="rId9"/>
    <p:sldId id="275" r:id="rId10"/>
    <p:sldId id="273" r:id="rId11"/>
    <p:sldId id="276" r:id="rId12"/>
    <p:sldId id="277" r:id="rId13"/>
    <p:sldId id="289" r:id="rId14"/>
    <p:sldId id="290" r:id="rId15"/>
    <p:sldId id="312" r:id="rId16"/>
    <p:sldId id="313" r:id="rId17"/>
    <p:sldId id="314" r:id="rId18"/>
    <p:sldId id="265" r:id="rId19"/>
    <p:sldId id="29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egoe UI Semibold" panose="020B0702040204020203" pitchFamily="34" charset="0"/>
      <p:bold r:id="rId34"/>
      <p:boldItalic r:id="rId35"/>
    </p:embeddedFont>
    <p:embeddedFont>
      <p:font typeface="Space Grotesk" pitchFamily="2" charset="0"/>
      <p:regular r:id="rId36"/>
      <p:bold r:id="rId37"/>
    </p:embeddedFont>
    <p:embeddedFont>
      <p:font typeface="Space Grotesk Medium" pitchFamily="2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BAC04BA-B92C-FC47-972C-B1B4268589A5}">
          <p14:sldIdLst>
            <p14:sldId id="297"/>
            <p14:sldId id="292"/>
          </p14:sldIdLst>
        </p14:section>
        <p14:section name="What is AI" id="{365B66CF-601C-43D3-B59D-A9D21774097A}">
          <p14:sldIdLst>
            <p14:sldId id="310"/>
            <p14:sldId id="311"/>
            <p14:sldId id="271"/>
            <p14:sldId id="267"/>
            <p14:sldId id="270"/>
          </p14:sldIdLst>
        </p14:section>
        <p14:section name="Generative AI basics" id="{95C34B03-51BB-48F0-B69F-566269129696}">
          <p14:sldIdLst>
            <p14:sldId id="272"/>
            <p14:sldId id="275"/>
            <p14:sldId id="273"/>
            <p14:sldId id="276"/>
          </p14:sldIdLst>
        </p14:section>
        <p14:section name="AI + .NET" id="{88513911-C6E4-4F31-BE74-D59BEF77E766}">
          <p14:sldIdLst>
            <p14:sldId id="277"/>
            <p14:sldId id="289"/>
            <p14:sldId id="290"/>
            <p14:sldId id="312"/>
          </p14:sldIdLst>
        </p14:section>
        <p14:section name="End" id="{AC81D251-3344-4D04-B912-72E914C38146}">
          <p14:sldIdLst>
            <p14:sldId id="313"/>
            <p14:sldId id="314"/>
            <p14:sldId id="26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AF0F3F-76C5-4D91-AD7A-407AA2AA87BA}" v="8" dt="2023-12-11T17:08:26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83544" autoAdjust="0"/>
  </p:normalViewPr>
  <p:slideViewPr>
    <p:cSldViewPr snapToGrid="0">
      <p:cViewPr varScale="1">
        <p:scale>
          <a:sx n="104" d="100"/>
          <a:sy n="104" d="100"/>
        </p:scale>
        <p:origin x="122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62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3749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8457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0692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9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355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1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8538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89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673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84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16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5AE2088-8A48-4824-A1CB-81E9FC54B89E}" type="datetime8">
              <a:rPr lang="en-US" smtClean="0"/>
              <a:t>12/11/2023 8:58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5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712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4758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990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331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D0E0-7A84-7D09-4CD7-6A1D9EB9DD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436688"/>
            <a:ext cx="11277600" cy="1420811"/>
          </a:xfrm>
        </p:spPr>
        <p:txBody>
          <a:bodyPr/>
          <a:lstStyle>
            <a:lvl1pPr>
              <a:defRPr sz="6600" baseline="0"/>
            </a:lvl1pPr>
          </a:lstStyle>
          <a:p>
            <a:r>
              <a:rPr lang="en-US" sz="6600">
                <a:solidFill>
                  <a:schemeClr val="tx1"/>
                </a:solidFill>
              </a:rPr>
              <a:t>Click to edit Master title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24DFE9-4767-CAA8-B8C3-7B9F5E34D556}"/>
              </a:ext>
            </a:extLst>
          </p:cNvPr>
          <p:cNvSpPr/>
          <p:nvPr/>
        </p:nvSpPr>
        <p:spPr bwMode="auto">
          <a:xfrm flipH="1">
            <a:off x="6276941" y="509384"/>
            <a:ext cx="5645218" cy="5645218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B32207-60FA-80E3-F97F-F760AAB5897D}"/>
              </a:ext>
            </a:extLst>
          </p:cNvPr>
          <p:cNvSpPr/>
          <p:nvPr/>
        </p:nvSpPr>
        <p:spPr bwMode="auto">
          <a:xfrm flipH="1">
            <a:off x="6697855" y="930298"/>
            <a:ext cx="4803390" cy="4803390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1CBB81-6AFC-5AB6-D14E-7D01C91BF071}"/>
              </a:ext>
            </a:extLst>
          </p:cNvPr>
          <p:cNvSpPr/>
          <p:nvPr/>
        </p:nvSpPr>
        <p:spPr bwMode="auto">
          <a:xfrm flipH="1">
            <a:off x="7117749" y="1350192"/>
            <a:ext cx="3963602" cy="3963602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D519F-809E-21CB-76AD-2A6A99DA75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8566" y="189163"/>
            <a:ext cx="913692" cy="907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7B531-7640-630A-95C8-2C949060C6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775350"/>
            <a:ext cx="913692" cy="907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5A288-B514-7919-7F7C-42A6719294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379" y="794240"/>
            <a:ext cx="913692" cy="90714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3EECE77-855D-07B9-F685-A69B59091D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900" y="2307736"/>
            <a:ext cx="6561138" cy="38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88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2" r:id="rId7"/>
    <p:sldLayoutId id="2147483678" r:id="rId8"/>
    <p:sldLayoutId id="2147483671" r:id="rId9"/>
    <p:sldLayoutId id="2147483702" r:id="rId10"/>
    <p:sldLayoutId id="2147483704" r:id="rId11"/>
    <p:sldLayoutId id="214748370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aronpowell/ConsoleGPT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hernan.rodriguezmartinez.com/blog/opinion/fuego-la-electricidad-la-inteligencia-artificial/attachment/hal-9000-1920-656468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3A2718-8B40-92E6-8746-B4A256E7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9331689-0D83-060F-C43D-851A0DEDC0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2288" y="395288"/>
            <a:ext cx="6067424" cy="60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6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A06F317-EB72-7D6E-75B7-5BBCC691D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22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5D60-BC15-1035-B615-24362FF2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47E66E-7E99-3F13-0121-4236993A24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3527" y="2979703"/>
            <a:ext cx="1419427" cy="14194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E745E75-7EC9-48A4-E966-88A22EB76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1251" y="3113660"/>
            <a:ext cx="1285470" cy="1285470"/>
          </a:xfrm>
          <a:prstGeom prst="rect">
            <a:avLst/>
          </a:prstGeom>
        </p:spPr>
      </p:pic>
      <p:pic>
        <p:nvPicPr>
          <p:cNvPr id="7" name="Picture 6" descr="A cartoon character with a mask&#10;&#10;Description automatically generated">
            <a:extLst>
              <a:ext uri="{FF2B5EF4-FFF2-40B4-BE49-F238E27FC236}">
                <a16:creationId xmlns:a16="http://schemas.microsoft.com/office/drawing/2014/main" id="{0A466101-CF3F-ADDB-8F6E-72492EE402B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794" y="2569520"/>
            <a:ext cx="2093878" cy="2093878"/>
          </a:xfrm>
          <a:prstGeom prst="rect">
            <a:avLst/>
          </a:prstGeom>
        </p:spPr>
      </p:pic>
      <p:sp>
        <p:nvSpPr>
          <p:cNvPr id="8" name="Heart 7">
            <a:extLst>
              <a:ext uri="{FF2B5EF4-FFF2-40B4-BE49-F238E27FC236}">
                <a16:creationId xmlns:a16="http://schemas.microsoft.com/office/drawing/2014/main" id="{0AE957C3-32DC-FB9C-98A4-2CA460DDDEEE}"/>
              </a:ext>
            </a:extLst>
          </p:cNvPr>
          <p:cNvSpPr/>
          <p:nvPr/>
        </p:nvSpPr>
        <p:spPr bwMode="auto">
          <a:xfrm>
            <a:off x="3917004" y="3371543"/>
            <a:ext cx="667966" cy="624592"/>
          </a:xfrm>
          <a:prstGeom prst="hear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872C3DF0-8AA2-070F-2CC0-B3792854518E}"/>
              </a:ext>
            </a:extLst>
          </p:cNvPr>
          <p:cNvSpPr/>
          <p:nvPr/>
        </p:nvSpPr>
        <p:spPr bwMode="auto">
          <a:xfrm>
            <a:off x="7981141" y="3391608"/>
            <a:ext cx="667966" cy="624592"/>
          </a:xfrm>
          <a:prstGeom prst="hear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0802666-9F72-546E-7705-B6740F786899}"/>
              </a:ext>
            </a:extLst>
          </p:cNvPr>
          <p:cNvGrpSpPr/>
          <p:nvPr/>
        </p:nvGrpSpPr>
        <p:grpSpPr>
          <a:xfrm>
            <a:off x="1123950" y="1939484"/>
            <a:ext cx="4324350" cy="2979032"/>
            <a:chOff x="1123950" y="1476039"/>
            <a:chExt cx="4324350" cy="2979032"/>
          </a:xfrm>
        </p:grpSpPr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917C926-84D8-53A9-390E-4079136C1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3950" y="1476039"/>
              <a:ext cx="4324350" cy="11654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1E871E-46ED-907C-51B9-C3B06D92997A}"/>
                </a:ext>
              </a:extLst>
            </p:cNvPr>
            <p:cNvSpPr txBox="1"/>
            <p:nvPr/>
          </p:nvSpPr>
          <p:spPr>
            <a:xfrm>
              <a:off x="1562101" y="3208576"/>
              <a:ext cx="3448048" cy="12464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Ensure that artificial general intelligence (AGI) benefits humanity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3C7DE6-E3C4-8EBF-4487-AAF3B3D2B289}"/>
              </a:ext>
            </a:extLst>
          </p:cNvPr>
          <p:cNvGrpSpPr/>
          <p:nvPr/>
        </p:nvGrpSpPr>
        <p:grpSpPr>
          <a:xfrm>
            <a:off x="6743702" y="1939484"/>
            <a:ext cx="4324348" cy="3363753"/>
            <a:chOff x="6743702" y="1476039"/>
            <a:chExt cx="4324348" cy="3363753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DC804536-7765-D3EF-0E91-8F3706EA2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43702" y="1476039"/>
              <a:ext cx="4324348" cy="11654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0ADD23-3B37-EA91-B007-1B886F74A1B2}"/>
                </a:ext>
              </a:extLst>
            </p:cNvPr>
            <p:cNvSpPr txBox="1"/>
            <p:nvPr/>
          </p:nvSpPr>
          <p:spPr>
            <a:xfrm>
              <a:off x="7181852" y="3208576"/>
              <a:ext cx="3448048" cy="16312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Empower every person and organization on the planet to achieve more</a:t>
              </a:r>
            </a:p>
          </p:txBody>
        </p:sp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E9367EE2-A670-C63C-30C8-7910D7B27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52810" y="3426050"/>
            <a:ext cx="486383" cy="491941"/>
          </a:xfrm>
          <a:prstGeom prst="plus">
            <a:avLst>
              <a:gd name="adj" fmla="val 37000"/>
            </a:avLst>
          </a:prstGeom>
          <a:solidFill>
            <a:schemeClr val="tx1"/>
          </a:solidFill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41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F5667-B867-9E7E-1A16-5897C534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AU" dirty="0"/>
              <a:t>Azure OpenAI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58C91-E6D8-F8C3-93AE-4B32FCFC9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GB" dirty="0"/>
              <a:t>Large pretrained foundation AI models </a:t>
            </a:r>
            <a:br>
              <a:rPr lang="en-GB" dirty="0"/>
            </a:br>
            <a:r>
              <a:rPr lang="en-GB" dirty="0"/>
              <a:t>custom-</a:t>
            </a:r>
            <a:r>
              <a:rPr lang="en-GB" dirty="0" err="1"/>
              <a:t>tunable</a:t>
            </a:r>
            <a:r>
              <a:rPr lang="en-GB" dirty="0"/>
              <a:t> with your parameters and your data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494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AD76-8F3C-4F19-98C9-C5E67252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B54DF-C745-3875-1C88-3CC7E28CC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117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9DC0-ACED-FEE0-9EEF-1AF44C1C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AU" dirty="0"/>
              <a:t>In 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F76FB-A92C-853B-F035-01E10825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/>
          <a:lstStyle/>
          <a:p>
            <a:r>
              <a:rPr lang="en-GB" dirty="0"/>
              <a:t>AI means a lot, but right now it’s mostly Generative AI</a:t>
            </a:r>
          </a:p>
          <a:p>
            <a:endParaRPr lang="en-GB" dirty="0"/>
          </a:p>
          <a:p>
            <a:r>
              <a:rPr lang="en-GB" dirty="0"/>
              <a:t>Azure OpenAI Service for GPT models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https://github.com/aaronpowell/ConsoleGPT</a:t>
            </a:r>
            <a:br>
              <a:rPr lang="en-AU" dirty="0"/>
            </a:br>
            <a:endParaRPr lang="en-AU" dirty="0"/>
          </a:p>
          <a:p>
            <a:r>
              <a:rPr lang="en-AU" dirty="0"/>
              <a:t>Getting started is a HTTP call away</a:t>
            </a:r>
          </a:p>
        </p:txBody>
      </p:sp>
    </p:spTree>
    <p:extLst>
      <p:ext uri="{BB962C8B-B14F-4D97-AF65-F5344CB8AC3E}">
        <p14:creationId xmlns:p14="http://schemas.microsoft.com/office/powerpoint/2010/main" val="7631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96FD0D86-D71D-B3B3-23C0-86B2F4880A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67C4-4498-BDEC-F60D-16801BEA3C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436688"/>
            <a:ext cx="11277600" cy="1420812"/>
          </a:xfrm>
        </p:spPr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B1561-EB2B-6A4C-2396-96E3FBAA2AD1}"/>
              </a:ext>
            </a:extLst>
          </p:cNvPr>
          <p:cNvSpPr txBox="1"/>
          <p:nvPr/>
        </p:nvSpPr>
        <p:spPr>
          <a:xfrm>
            <a:off x="457200" y="2857499"/>
            <a:ext cx="4723254" cy="17462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2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Aaron Powell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24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Principal Cloud Advocate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aaron.powell@microsoft.com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www.aaron-powell.com</a:t>
            </a:r>
          </a:p>
        </p:txBody>
      </p:sp>
    </p:spTree>
    <p:extLst>
      <p:ext uri="{BB962C8B-B14F-4D97-AF65-F5344CB8AC3E}">
        <p14:creationId xmlns:p14="http://schemas.microsoft.com/office/powerpoint/2010/main" val="20723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/>
              <a:t>Generative AI for the .NET Developer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r>
              <a:rPr lang="en-US" dirty="0"/>
              <a:t>Aaron Powell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0BD5B-F79E-D404-9092-8A5A6FAB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AE532-C9D3-DAD7-244D-1982FA193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839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1420E5-3318-4ADB-9BEF-41E177336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0025" y="0"/>
            <a:ext cx="4171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7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9AE1-5BD7-3066-DD4A-2A1C60A0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A cartoon of a person thinking&#10;&#10;Description automatically generated">
            <a:extLst>
              <a:ext uri="{FF2B5EF4-FFF2-40B4-BE49-F238E27FC236}">
                <a16:creationId xmlns:a16="http://schemas.microsoft.com/office/drawing/2014/main" id="{29796C66-19D7-8C4B-972C-86583FEC56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7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B6CE-03A9-A46B-925F-2104085D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 descr="A red light in a black background&#10;&#10;Description automatically generated">
            <a:extLst>
              <a:ext uri="{FF2B5EF4-FFF2-40B4-BE49-F238E27FC236}">
                <a16:creationId xmlns:a16="http://schemas.microsoft.com/office/drawing/2014/main" id="{BB4C8CF3-A59B-9A3F-F60C-94D96334C4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832906-3DA1-1E27-3601-922ADC488DB5}"/>
              </a:ext>
            </a:extLst>
          </p:cNvPr>
          <p:cNvSpPr txBox="1"/>
          <p:nvPr/>
        </p:nvSpPr>
        <p:spPr>
          <a:xfrm>
            <a:off x="0" y="6858000"/>
            <a:ext cx="12192000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AU" sz="900">
                <a:hlinkClick r:id="rId4" tooltip="https://hernan.rodriguezmartinez.com/blog/opinion/fuego-la-electricidad-la-inteligencia-artificial/attachment/hal-9000-1920-656468/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5" tooltip="https://creativecommons.org/licenses/by-nc-sa/3.0/"/>
              </a:rPr>
              <a:t>CC BY-SA-NC</a:t>
            </a:r>
            <a:endParaRPr lang="en-AU" sz="900"/>
          </a:p>
        </p:txBody>
      </p:sp>
    </p:spTree>
    <p:extLst>
      <p:ext uri="{BB962C8B-B14F-4D97-AF65-F5344CB8AC3E}">
        <p14:creationId xmlns:p14="http://schemas.microsoft.com/office/powerpoint/2010/main" val="261327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9B4B-8D5D-4BB1-2B56-BC57B288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4868CE-568E-33B9-C23E-740D187D6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0563" y="0"/>
            <a:ext cx="5730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3F032-11FA-6854-E65D-C7E5339F9214}"/>
              </a:ext>
            </a:extLst>
          </p:cNvPr>
          <p:cNvSpPr txBox="1"/>
          <p:nvPr/>
        </p:nvSpPr>
        <p:spPr>
          <a:xfrm>
            <a:off x="-28276" y="6596390"/>
            <a:ext cx="6517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050"/>
              <a:t>https://www.karenzack.com/work/recognition-series</a:t>
            </a:r>
          </a:p>
        </p:txBody>
      </p:sp>
    </p:spTree>
    <p:extLst>
      <p:ext uri="{BB962C8B-B14F-4D97-AF65-F5344CB8AC3E}">
        <p14:creationId xmlns:p14="http://schemas.microsoft.com/office/powerpoint/2010/main" val="27201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7FB3E6-CECE-3A3B-D599-8959EE05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Generative AI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812875-904F-4C85-5531-31F8087C2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931684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21E698-A0A7-671A-1CD8-F008494D8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7" y="1650064"/>
            <a:ext cx="11604625" cy="4610265"/>
          </a:xfrm>
          <a:prstGeom prst="roundRect">
            <a:avLst>
              <a:gd name="adj" fmla="val 0"/>
            </a:avLst>
          </a:prstGeom>
          <a:solidFill>
            <a:srgbClr val="F3F1F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6" name="Title 55">
            <a:extLst>
              <a:ext uri="{FF2B5EF4-FFF2-40B4-BE49-F238E27FC236}">
                <a16:creationId xmlns:a16="http://schemas.microsoft.com/office/drawing/2014/main" id="{B46F7F20-15D1-D906-B6E9-D8AD9E676A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>
            <a:normAutofit fontScale="90000"/>
          </a:bodyPr>
          <a:lstStyle/>
          <a:p>
            <a:r>
              <a:rPr lang="en-US"/>
              <a:t>Unprecedented Vertical growth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7A2029-94D8-4DB5-6BED-15E2097F2789}"/>
              </a:ext>
            </a:extLst>
          </p:cNvPr>
          <p:cNvSpPr txBox="1"/>
          <p:nvPr/>
        </p:nvSpPr>
        <p:spPr>
          <a:xfrm>
            <a:off x="588263" y="2001927"/>
            <a:ext cx="5088363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b="1">
                <a:solidFill>
                  <a:srgbClr val="000000"/>
                </a:solidFill>
                <a:latin typeface="Segoe UI Semibold"/>
              </a:rPr>
              <a:t>Time to reach 100M users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EC1A05-6A01-862F-3154-DCA0C3B44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3687" y="4206993"/>
            <a:ext cx="11607800" cy="0"/>
          </a:xfrm>
          <a:prstGeom prst="line">
            <a:avLst/>
          </a:prstGeom>
          <a:noFill/>
          <a:ln w="12700" cap="flat" cmpd="sng" algn="ctr">
            <a:solidFill>
              <a:srgbClr val="8C8279">
                <a:lumMod val="40000"/>
                <a:lumOff val="60000"/>
              </a:srgbClr>
            </a:solidFill>
            <a:prstDash val="solid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F3827B3-81AC-9A8B-7514-18AE9F2FF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3687" y="3020134"/>
            <a:ext cx="11607800" cy="0"/>
          </a:xfrm>
          <a:prstGeom prst="line">
            <a:avLst/>
          </a:prstGeom>
          <a:noFill/>
          <a:ln w="12700" cap="flat" cmpd="sng" algn="ctr">
            <a:solidFill>
              <a:srgbClr val="8C8279">
                <a:lumMod val="40000"/>
                <a:lumOff val="60000"/>
              </a:srgbClr>
            </a:solidFill>
            <a:prstDash val="solid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F048635-4DA7-0418-1BFD-E768CF618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80054" y="3023144"/>
            <a:ext cx="148147" cy="2370708"/>
          </a:xfrm>
          <a:custGeom>
            <a:avLst/>
            <a:gdLst>
              <a:gd name="connsiteX0" fmla="*/ 0 w 1806451"/>
              <a:gd name="connsiteY0" fmla="*/ 416983 h 416983"/>
              <a:gd name="connsiteX1" fmla="*/ 1651000 w 1806451"/>
              <a:gd name="connsiteY1" fmla="*/ 192617 h 416983"/>
              <a:gd name="connsiteX2" fmla="*/ 1640417 w 1806451"/>
              <a:gd name="connsiteY2" fmla="*/ 0 h 416983"/>
              <a:gd name="connsiteX0" fmla="*/ 0 w 1735324"/>
              <a:gd name="connsiteY0" fmla="*/ 416983 h 416983"/>
              <a:gd name="connsiteX1" fmla="*/ 1511300 w 1735324"/>
              <a:gd name="connsiteY1" fmla="*/ 241300 h 416983"/>
              <a:gd name="connsiteX2" fmla="*/ 1640417 w 1735324"/>
              <a:gd name="connsiteY2" fmla="*/ 0 h 416983"/>
              <a:gd name="connsiteX0" fmla="*/ 0 w 2908875"/>
              <a:gd name="connsiteY0" fmla="*/ 1445683 h 1445683"/>
              <a:gd name="connsiteX1" fmla="*/ 1511300 w 2908875"/>
              <a:gd name="connsiteY1" fmla="*/ 1270000 h 1445683"/>
              <a:gd name="connsiteX2" fmla="*/ 2897717 w 2908875"/>
              <a:gd name="connsiteY2" fmla="*/ 0 h 1445683"/>
              <a:gd name="connsiteX0" fmla="*/ 0 w 3184269"/>
              <a:gd name="connsiteY0" fmla="*/ 1909233 h 1909233"/>
              <a:gd name="connsiteX1" fmla="*/ 1511300 w 3184269"/>
              <a:gd name="connsiteY1" fmla="*/ 1733550 h 1909233"/>
              <a:gd name="connsiteX2" fmla="*/ 3175001 w 3184269"/>
              <a:gd name="connsiteY2" fmla="*/ 0 h 1909233"/>
              <a:gd name="connsiteX0" fmla="*/ 0 w 3175001"/>
              <a:gd name="connsiteY0" fmla="*/ 1909233 h 1909233"/>
              <a:gd name="connsiteX1" fmla="*/ 1511300 w 3175001"/>
              <a:gd name="connsiteY1" fmla="*/ 1733550 h 1909233"/>
              <a:gd name="connsiteX2" fmla="*/ 3175001 w 3175001"/>
              <a:gd name="connsiteY2" fmla="*/ 0 h 1909233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3196168 w 3196168"/>
              <a:gd name="connsiteY2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0916 w 3196168"/>
              <a:gd name="connsiteY2" fmla="*/ 1479549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2425699 w 3196168"/>
              <a:gd name="connsiteY3" fmla="*/ 814916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5149 w 3196168"/>
              <a:gd name="connsiteY2" fmla="*/ 1437216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5149 w 3196168"/>
              <a:gd name="connsiteY2" fmla="*/ 1437216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2592915 w 3183468"/>
              <a:gd name="connsiteY2" fmla="*/ 969432 h 1898650"/>
              <a:gd name="connsiteX3" fmla="*/ 3183468 w 3183468"/>
              <a:gd name="connsiteY3" fmla="*/ 0 h 1898650"/>
              <a:gd name="connsiteX0" fmla="*/ 0 w 3183468"/>
              <a:gd name="connsiteY0" fmla="*/ 1898650 h 1909734"/>
              <a:gd name="connsiteX1" fmla="*/ 1504950 w 3183468"/>
              <a:gd name="connsiteY1" fmla="*/ 1714501 h 1909734"/>
              <a:gd name="connsiteX2" fmla="*/ 3183468 w 3183468"/>
              <a:gd name="connsiteY2" fmla="*/ 0 h 1909734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987612 w 3183468"/>
              <a:gd name="connsiteY1" fmla="*/ 1165293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987612 w 3183468"/>
              <a:gd name="connsiteY1" fmla="*/ 1165293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92141 w 3183468"/>
              <a:gd name="connsiteY1" fmla="*/ 1130144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32472 w 3183468"/>
              <a:gd name="connsiteY1" fmla="*/ 112135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32472 w 3183468"/>
              <a:gd name="connsiteY1" fmla="*/ 112135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3183468 w 3183468"/>
              <a:gd name="connsiteY1" fmla="*/ 0 h 1898650"/>
              <a:gd name="connsiteX0" fmla="*/ 0 w 3183468"/>
              <a:gd name="connsiteY0" fmla="*/ 1898650 h 1898650"/>
              <a:gd name="connsiteX1" fmla="*/ 3183468 w 3183468"/>
              <a:gd name="connsiteY1" fmla="*/ 0 h 1898650"/>
              <a:gd name="connsiteX0" fmla="*/ 0 w 3183468"/>
              <a:gd name="connsiteY0" fmla="*/ 1898650 h 1898650"/>
              <a:gd name="connsiteX1" fmla="*/ 3183468 w 3183468"/>
              <a:gd name="connsiteY1" fmla="*/ 0 h 1898650"/>
              <a:gd name="connsiteX0" fmla="*/ 0 w 3183468"/>
              <a:gd name="connsiteY0" fmla="*/ 1898650 h 1898650"/>
              <a:gd name="connsiteX1" fmla="*/ 3183468 w 3183468"/>
              <a:gd name="connsiteY1" fmla="*/ 0 h 1898650"/>
              <a:gd name="connsiteX0" fmla="*/ 0 w 3183468"/>
              <a:gd name="connsiteY0" fmla="*/ 1898650 h 1898650"/>
              <a:gd name="connsiteX1" fmla="*/ 3183468 w 3183468"/>
              <a:gd name="connsiteY1" fmla="*/ 0 h 1898650"/>
              <a:gd name="connsiteX0" fmla="*/ 0 w 3183468"/>
              <a:gd name="connsiteY0" fmla="*/ 1898650 h 1898650"/>
              <a:gd name="connsiteX1" fmla="*/ 3183468 w 3183468"/>
              <a:gd name="connsiteY1" fmla="*/ 0 h 1898650"/>
              <a:gd name="connsiteX0" fmla="*/ 0 w 3183468"/>
              <a:gd name="connsiteY0" fmla="*/ 1898650 h 1898650"/>
              <a:gd name="connsiteX1" fmla="*/ 3183468 w 3183468"/>
              <a:gd name="connsiteY1" fmla="*/ 0 h 1898650"/>
              <a:gd name="connsiteX0" fmla="*/ 1787 w 3185255"/>
              <a:gd name="connsiteY0" fmla="*/ 1898650 h 1898650"/>
              <a:gd name="connsiteX1" fmla="*/ 3185255 w 3185255"/>
              <a:gd name="connsiteY1" fmla="*/ 0 h 1898650"/>
              <a:gd name="connsiteX0" fmla="*/ 1717 w 3185185"/>
              <a:gd name="connsiteY0" fmla="*/ 1898650 h 1898650"/>
              <a:gd name="connsiteX1" fmla="*/ 3185185 w 3185185"/>
              <a:gd name="connsiteY1" fmla="*/ 0 h 1898650"/>
              <a:gd name="connsiteX0" fmla="*/ 1763 w 3185231"/>
              <a:gd name="connsiteY0" fmla="*/ 1898650 h 1898650"/>
              <a:gd name="connsiteX1" fmla="*/ 3185231 w 3185231"/>
              <a:gd name="connsiteY1" fmla="*/ 0 h 1898650"/>
              <a:gd name="connsiteX0" fmla="*/ -1 w 3183467"/>
              <a:gd name="connsiteY0" fmla="*/ 1898650 h 1898650"/>
              <a:gd name="connsiteX1" fmla="*/ 3183467 w 3183467"/>
              <a:gd name="connsiteY1" fmla="*/ 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3467" h="1898650">
                <a:moveTo>
                  <a:pt x="-1" y="1898650"/>
                </a:moveTo>
                <a:cubicBezTo>
                  <a:pt x="61065" y="1846717"/>
                  <a:pt x="3038196" y="59884"/>
                  <a:pt x="3183467" y="0"/>
                </a:cubicBezTo>
              </a:path>
            </a:pathLst>
          </a:custGeom>
          <a:noFill/>
          <a:ln w="88900" cap="rnd">
            <a:gradFill flip="none" rotWithShape="1">
              <a:gsLst>
                <a:gs pos="55000">
                  <a:srgbClr val="0078D4"/>
                </a:gs>
                <a:gs pos="2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</a:ln>
          <a:effectLst>
            <a:outerShdw blurRad="88900" dist="38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9204EF-C8C4-E8E2-91D6-CC513574C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0512" y="5390842"/>
            <a:ext cx="11604624" cy="1173469"/>
          </a:xfrm>
          <a:prstGeom prst="rect">
            <a:avLst/>
          </a:prstGeom>
          <a:solidFill>
            <a:srgbClr val="F3F1F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5FB417-3607-1E72-73B2-699735382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87999" y="4206993"/>
            <a:ext cx="422593" cy="276999"/>
          </a:xfrm>
          <a:prstGeom prst="rect">
            <a:avLst/>
          </a:prstGeom>
          <a:noFill/>
        </p:spPr>
        <p:txBody>
          <a:bodyPr wrap="square" lIns="0" tIns="91440" rIns="0" bIns="0" anchor="t" anchorCtr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50M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EB0814-6D4D-7009-D561-08C5783C1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87999" y="3020134"/>
            <a:ext cx="422593" cy="276999"/>
          </a:xfrm>
          <a:prstGeom prst="rect">
            <a:avLst/>
          </a:prstGeom>
          <a:noFill/>
        </p:spPr>
        <p:txBody>
          <a:bodyPr wrap="square" lIns="0" tIns="91440" rIns="0" bIns="0" anchor="t" anchorCtr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100M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F59310-75E7-F449-F13F-C07AD962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88263" y="5393852"/>
            <a:ext cx="645819" cy="307777"/>
          </a:xfrm>
          <a:prstGeom prst="rect">
            <a:avLst/>
          </a:prstGeom>
          <a:noFill/>
        </p:spPr>
        <p:txBody>
          <a:bodyPr wrap="none" lIns="0" tIns="91440" rIns="0" bIns="0" rtlCol="0" anchor="t" anchorCtr="0">
            <a:spAutoFit/>
          </a:bodyPr>
          <a:lstStyle>
            <a:defPPr>
              <a:defRPr lang="en-US"/>
            </a:defPPr>
            <a:lvl1pPr>
              <a:defRPr sz="120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16 years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D24C079-623D-E614-9E24-370851E81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197737" y="5393852"/>
            <a:ext cx="764633" cy="307777"/>
          </a:xfrm>
          <a:prstGeom prst="rect">
            <a:avLst/>
          </a:prstGeom>
          <a:noFill/>
        </p:spPr>
        <p:txBody>
          <a:bodyPr wrap="none" lIns="0" tIns="91440" rIns="0" bIns="0" rtlCol="0" anchor="t" anchorCtr="0">
            <a:spAutoFit/>
          </a:bodyPr>
          <a:lstStyle>
            <a:defPPr>
              <a:defRPr lang="en-US"/>
            </a:defPPr>
            <a:lvl1pPr>
              <a:defRPr sz="1200"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solidFill>
                  <a:srgbClr val="000000"/>
                </a:solidFill>
                <a:latin typeface="Segoe UI Semibold"/>
              </a:rPr>
              <a:t>2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 months</a:t>
            </a:r>
          </a:p>
        </p:txBody>
      </p:sp>
      <p:sp>
        <p:nvSpPr>
          <p:cNvPr id="43" name="!!Freeform: Shape 3082">
            <a:extLst>
              <a:ext uri="{FF2B5EF4-FFF2-40B4-BE49-F238E27FC236}">
                <a16:creationId xmlns:a16="http://schemas.microsoft.com/office/drawing/2014/main" id="{2108C69D-CE02-82F2-AE13-3F851BF03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0" y="3023144"/>
            <a:ext cx="9144002" cy="2368601"/>
          </a:xfrm>
          <a:custGeom>
            <a:avLst/>
            <a:gdLst>
              <a:gd name="connsiteX0" fmla="*/ 0 w 1806451"/>
              <a:gd name="connsiteY0" fmla="*/ 416983 h 416983"/>
              <a:gd name="connsiteX1" fmla="*/ 1651000 w 1806451"/>
              <a:gd name="connsiteY1" fmla="*/ 192617 h 416983"/>
              <a:gd name="connsiteX2" fmla="*/ 1640417 w 1806451"/>
              <a:gd name="connsiteY2" fmla="*/ 0 h 416983"/>
              <a:gd name="connsiteX0" fmla="*/ 0 w 1735324"/>
              <a:gd name="connsiteY0" fmla="*/ 416983 h 416983"/>
              <a:gd name="connsiteX1" fmla="*/ 1511300 w 1735324"/>
              <a:gd name="connsiteY1" fmla="*/ 241300 h 416983"/>
              <a:gd name="connsiteX2" fmla="*/ 1640417 w 1735324"/>
              <a:gd name="connsiteY2" fmla="*/ 0 h 416983"/>
              <a:gd name="connsiteX0" fmla="*/ 0 w 2908875"/>
              <a:gd name="connsiteY0" fmla="*/ 1445683 h 1445683"/>
              <a:gd name="connsiteX1" fmla="*/ 1511300 w 2908875"/>
              <a:gd name="connsiteY1" fmla="*/ 1270000 h 1445683"/>
              <a:gd name="connsiteX2" fmla="*/ 2897717 w 2908875"/>
              <a:gd name="connsiteY2" fmla="*/ 0 h 1445683"/>
              <a:gd name="connsiteX0" fmla="*/ 0 w 3184269"/>
              <a:gd name="connsiteY0" fmla="*/ 1909233 h 1909233"/>
              <a:gd name="connsiteX1" fmla="*/ 1511300 w 3184269"/>
              <a:gd name="connsiteY1" fmla="*/ 1733550 h 1909233"/>
              <a:gd name="connsiteX2" fmla="*/ 3175001 w 3184269"/>
              <a:gd name="connsiteY2" fmla="*/ 0 h 1909233"/>
              <a:gd name="connsiteX0" fmla="*/ 0 w 3175001"/>
              <a:gd name="connsiteY0" fmla="*/ 1909233 h 1909233"/>
              <a:gd name="connsiteX1" fmla="*/ 1511300 w 3175001"/>
              <a:gd name="connsiteY1" fmla="*/ 1733550 h 1909233"/>
              <a:gd name="connsiteX2" fmla="*/ 3175001 w 3175001"/>
              <a:gd name="connsiteY2" fmla="*/ 0 h 1909233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3196168 w 3196168"/>
              <a:gd name="connsiteY2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0916 w 3196168"/>
              <a:gd name="connsiteY2" fmla="*/ 1479549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2425699 w 3196168"/>
              <a:gd name="connsiteY3" fmla="*/ 814916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5149 w 3196168"/>
              <a:gd name="connsiteY2" fmla="*/ 1437216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5149 w 3196168"/>
              <a:gd name="connsiteY2" fmla="*/ 1437216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2592915 w 3183468"/>
              <a:gd name="connsiteY2" fmla="*/ 969432 h 1898650"/>
              <a:gd name="connsiteX3" fmla="*/ 3183468 w 3183468"/>
              <a:gd name="connsiteY3" fmla="*/ 0 h 1898650"/>
              <a:gd name="connsiteX0" fmla="*/ 0 w 3183468"/>
              <a:gd name="connsiteY0" fmla="*/ 1898650 h 1909734"/>
              <a:gd name="connsiteX1" fmla="*/ 1504950 w 3183468"/>
              <a:gd name="connsiteY1" fmla="*/ 1714501 h 1909734"/>
              <a:gd name="connsiteX2" fmla="*/ 3183468 w 3183468"/>
              <a:gd name="connsiteY2" fmla="*/ 0 h 1909734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987612 w 3183468"/>
              <a:gd name="connsiteY1" fmla="*/ 1165293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987612 w 3183468"/>
              <a:gd name="connsiteY1" fmla="*/ 1165293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92141 w 3183468"/>
              <a:gd name="connsiteY1" fmla="*/ 1130144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32472 w 3183468"/>
              <a:gd name="connsiteY1" fmla="*/ 112135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32472 w 3183468"/>
              <a:gd name="connsiteY1" fmla="*/ 112135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02416 w 3183468"/>
              <a:gd name="connsiteY1" fmla="*/ 109828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02416 w 3183468"/>
              <a:gd name="connsiteY1" fmla="*/ 109828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02416 w 3183468"/>
              <a:gd name="connsiteY1" fmla="*/ 1098289 h 1898650"/>
              <a:gd name="connsiteX2" fmla="*/ 3183468 w 3183468"/>
              <a:gd name="connsiteY2" fmla="*/ 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3468" h="1898650">
                <a:moveTo>
                  <a:pt x="0" y="1898650"/>
                </a:moveTo>
                <a:cubicBezTo>
                  <a:pt x="474523" y="1739669"/>
                  <a:pt x="1271838" y="1414731"/>
                  <a:pt x="1802416" y="1098289"/>
                </a:cubicBezTo>
                <a:cubicBezTo>
                  <a:pt x="2332994" y="781847"/>
                  <a:pt x="3025089" y="243921"/>
                  <a:pt x="3183468" y="0"/>
                </a:cubicBezTo>
              </a:path>
            </a:pathLst>
          </a:custGeom>
          <a:noFill/>
          <a:ln w="19050" cap="rnd" cmpd="sng" algn="ctr">
            <a:solidFill>
              <a:srgbClr val="B1B3B3"/>
            </a:solidFill>
            <a:prstDash val="solid"/>
            <a:headEnd type="none" w="lg" len="med"/>
            <a:tailEnd type="none" w="lg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</a:p>
        </p:txBody>
      </p:sp>
      <p:sp>
        <p:nvSpPr>
          <p:cNvPr id="44" name="!!Freeform: Shape 3090">
            <a:extLst>
              <a:ext uri="{FF2B5EF4-FFF2-40B4-BE49-F238E27FC236}">
                <a16:creationId xmlns:a16="http://schemas.microsoft.com/office/drawing/2014/main" id="{203353BD-C57D-078E-638F-632CCDCBA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28210" y="3023144"/>
            <a:ext cx="3999990" cy="2368601"/>
          </a:xfrm>
          <a:custGeom>
            <a:avLst/>
            <a:gdLst>
              <a:gd name="connsiteX0" fmla="*/ 0 w 1806451"/>
              <a:gd name="connsiteY0" fmla="*/ 416983 h 416983"/>
              <a:gd name="connsiteX1" fmla="*/ 1651000 w 1806451"/>
              <a:gd name="connsiteY1" fmla="*/ 192617 h 416983"/>
              <a:gd name="connsiteX2" fmla="*/ 1640417 w 1806451"/>
              <a:gd name="connsiteY2" fmla="*/ 0 h 416983"/>
              <a:gd name="connsiteX0" fmla="*/ 0 w 1735324"/>
              <a:gd name="connsiteY0" fmla="*/ 416983 h 416983"/>
              <a:gd name="connsiteX1" fmla="*/ 1511300 w 1735324"/>
              <a:gd name="connsiteY1" fmla="*/ 241300 h 416983"/>
              <a:gd name="connsiteX2" fmla="*/ 1640417 w 1735324"/>
              <a:gd name="connsiteY2" fmla="*/ 0 h 416983"/>
              <a:gd name="connsiteX0" fmla="*/ 0 w 2908875"/>
              <a:gd name="connsiteY0" fmla="*/ 1445683 h 1445683"/>
              <a:gd name="connsiteX1" fmla="*/ 1511300 w 2908875"/>
              <a:gd name="connsiteY1" fmla="*/ 1270000 h 1445683"/>
              <a:gd name="connsiteX2" fmla="*/ 2897717 w 2908875"/>
              <a:gd name="connsiteY2" fmla="*/ 0 h 1445683"/>
              <a:gd name="connsiteX0" fmla="*/ 0 w 3184269"/>
              <a:gd name="connsiteY0" fmla="*/ 1909233 h 1909233"/>
              <a:gd name="connsiteX1" fmla="*/ 1511300 w 3184269"/>
              <a:gd name="connsiteY1" fmla="*/ 1733550 h 1909233"/>
              <a:gd name="connsiteX2" fmla="*/ 3175001 w 3184269"/>
              <a:gd name="connsiteY2" fmla="*/ 0 h 1909233"/>
              <a:gd name="connsiteX0" fmla="*/ 0 w 3175001"/>
              <a:gd name="connsiteY0" fmla="*/ 1909233 h 1909233"/>
              <a:gd name="connsiteX1" fmla="*/ 1511300 w 3175001"/>
              <a:gd name="connsiteY1" fmla="*/ 1733550 h 1909233"/>
              <a:gd name="connsiteX2" fmla="*/ 3175001 w 3175001"/>
              <a:gd name="connsiteY2" fmla="*/ 0 h 1909233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3196168 w 3196168"/>
              <a:gd name="connsiteY2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0916 w 3196168"/>
              <a:gd name="connsiteY2" fmla="*/ 1479549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2425699 w 3196168"/>
              <a:gd name="connsiteY3" fmla="*/ 814916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5149 w 3196168"/>
              <a:gd name="connsiteY2" fmla="*/ 1437216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5149 w 3196168"/>
              <a:gd name="connsiteY2" fmla="*/ 1437216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2592915 w 3183468"/>
              <a:gd name="connsiteY2" fmla="*/ 969432 h 1898650"/>
              <a:gd name="connsiteX3" fmla="*/ 3183468 w 3183468"/>
              <a:gd name="connsiteY3" fmla="*/ 0 h 1898650"/>
              <a:gd name="connsiteX0" fmla="*/ 0 w 3183468"/>
              <a:gd name="connsiteY0" fmla="*/ 1898650 h 1909734"/>
              <a:gd name="connsiteX1" fmla="*/ 1504950 w 3183468"/>
              <a:gd name="connsiteY1" fmla="*/ 1714501 h 1909734"/>
              <a:gd name="connsiteX2" fmla="*/ 3183468 w 3183468"/>
              <a:gd name="connsiteY2" fmla="*/ 0 h 1909734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987612 w 3183468"/>
              <a:gd name="connsiteY1" fmla="*/ 1165293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987612 w 3183468"/>
              <a:gd name="connsiteY1" fmla="*/ 1165293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92141 w 3183468"/>
              <a:gd name="connsiteY1" fmla="*/ 1130144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32472 w 3183468"/>
              <a:gd name="connsiteY1" fmla="*/ 112135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32472 w 3183468"/>
              <a:gd name="connsiteY1" fmla="*/ 112135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696008 w 3183468"/>
              <a:gd name="connsiteY1" fmla="*/ 98954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696008 w 3183468"/>
              <a:gd name="connsiteY1" fmla="*/ 98954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696008 w 3183468"/>
              <a:gd name="connsiteY1" fmla="*/ 98954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696008 w 3183468"/>
              <a:gd name="connsiteY1" fmla="*/ 989546 h 1898650"/>
              <a:gd name="connsiteX2" fmla="*/ 3183468 w 3183468"/>
              <a:gd name="connsiteY2" fmla="*/ 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3468" h="1898650">
                <a:moveTo>
                  <a:pt x="0" y="1898650"/>
                </a:moveTo>
                <a:cubicBezTo>
                  <a:pt x="375887" y="1714405"/>
                  <a:pt x="1165430" y="1305988"/>
                  <a:pt x="1696008" y="989546"/>
                </a:cubicBezTo>
                <a:cubicBezTo>
                  <a:pt x="2226586" y="673104"/>
                  <a:pt x="2865196" y="258330"/>
                  <a:pt x="3183468" y="0"/>
                </a:cubicBezTo>
              </a:path>
            </a:pathLst>
          </a:custGeom>
          <a:noFill/>
          <a:ln w="19050" cap="rnd" cmpd="sng" algn="ctr">
            <a:solidFill>
              <a:srgbClr val="B1B3B3"/>
            </a:solidFill>
            <a:prstDash val="solid"/>
            <a:headEnd type="none" w="lg" len="med"/>
            <a:tailEnd type="none" w="lg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58D208-326F-16BB-F00A-4C8520F2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60306" y="3023144"/>
            <a:ext cx="2567896" cy="2368601"/>
          </a:xfrm>
          <a:custGeom>
            <a:avLst/>
            <a:gdLst>
              <a:gd name="connsiteX0" fmla="*/ 0 w 1806451"/>
              <a:gd name="connsiteY0" fmla="*/ 416983 h 416983"/>
              <a:gd name="connsiteX1" fmla="*/ 1651000 w 1806451"/>
              <a:gd name="connsiteY1" fmla="*/ 192617 h 416983"/>
              <a:gd name="connsiteX2" fmla="*/ 1640417 w 1806451"/>
              <a:gd name="connsiteY2" fmla="*/ 0 h 416983"/>
              <a:gd name="connsiteX0" fmla="*/ 0 w 1735324"/>
              <a:gd name="connsiteY0" fmla="*/ 416983 h 416983"/>
              <a:gd name="connsiteX1" fmla="*/ 1511300 w 1735324"/>
              <a:gd name="connsiteY1" fmla="*/ 241300 h 416983"/>
              <a:gd name="connsiteX2" fmla="*/ 1640417 w 1735324"/>
              <a:gd name="connsiteY2" fmla="*/ 0 h 416983"/>
              <a:gd name="connsiteX0" fmla="*/ 0 w 2908875"/>
              <a:gd name="connsiteY0" fmla="*/ 1445683 h 1445683"/>
              <a:gd name="connsiteX1" fmla="*/ 1511300 w 2908875"/>
              <a:gd name="connsiteY1" fmla="*/ 1270000 h 1445683"/>
              <a:gd name="connsiteX2" fmla="*/ 2897717 w 2908875"/>
              <a:gd name="connsiteY2" fmla="*/ 0 h 1445683"/>
              <a:gd name="connsiteX0" fmla="*/ 0 w 3184269"/>
              <a:gd name="connsiteY0" fmla="*/ 1909233 h 1909233"/>
              <a:gd name="connsiteX1" fmla="*/ 1511300 w 3184269"/>
              <a:gd name="connsiteY1" fmla="*/ 1733550 h 1909233"/>
              <a:gd name="connsiteX2" fmla="*/ 3175001 w 3184269"/>
              <a:gd name="connsiteY2" fmla="*/ 0 h 1909233"/>
              <a:gd name="connsiteX0" fmla="*/ 0 w 3175001"/>
              <a:gd name="connsiteY0" fmla="*/ 1909233 h 1909233"/>
              <a:gd name="connsiteX1" fmla="*/ 1511300 w 3175001"/>
              <a:gd name="connsiteY1" fmla="*/ 1733550 h 1909233"/>
              <a:gd name="connsiteX2" fmla="*/ 3175001 w 3175001"/>
              <a:gd name="connsiteY2" fmla="*/ 0 h 1909233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3196168 w 3196168"/>
              <a:gd name="connsiteY2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0916 w 3196168"/>
              <a:gd name="connsiteY2" fmla="*/ 1479549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921932 w 3196168"/>
              <a:gd name="connsiteY2" fmla="*/ 136313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2816 w 3196168"/>
              <a:gd name="connsiteY2" fmla="*/ 1473198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3196168 w 3196168"/>
              <a:gd name="connsiteY3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2425699 w 3196168"/>
              <a:gd name="connsiteY3" fmla="*/ 814916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797049 w 3196168"/>
              <a:gd name="connsiteY2" fmla="*/ 1483782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5149 w 3196168"/>
              <a:gd name="connsiteY2" fmla="*/ 1437216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96168"/>
              <a:gd name="connsiteY0" fmla="*/ 1898650 h 1898650"/>
              <a:gd name="connsiteX1" fmla="*/ 1511300 w 3196168"/>
              <a:gd name="connsiteY1" fmla="*/ 1722967 h 1898650"/>
              <a:gd name="connsiteX2" fmla="*/ 1835149 w 3196168"/>
              <a:gd name="connsiteY2" fmla="*/ 1437216 h 1898650"/>
              <a:gd name="connsiteX3" fmla="*/ 2614082 w 3196168"/>
              <a:gd name="connsiteY3" fmla="*/ 958849 h 1898650"/>
              <a:gd name="connsiteX4" fmla="*/ 3196168 w 31961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614082 w 3183468"/>
              <a:gd name="connsiteY3" fmla="*/ 958849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35149 w 3183468"/>
              <a:gd name="connsiteY2" fmla="*/ 14372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9265 w 3183468"/>
              <a:gd name="connsiteY3" fmla="*/ 9567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11300 w 3183468"/>
              <a:gd name="connsiteY1" fmla="*/ 1722967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1864782 w 3183468"/>
              <a:gd name="connsiteY2" fmla="*/ 1424516 h 1898650"/>
              <a:gd name="connsiteX3" fmla="*/ 2592915 w 3183468"/>
              <a:gd name="connsiteY3" fmla="*/ 969432 h 1898650"/>
              <a:gd name="connsiteX4" fmla="*/ 3183468 w 3183468"/>
              <a:gd name="connsiteY4" fmla="*/ 0 h 1898650"/>
              <a:gd name="connsiteX0" fmla="*/ 0 w 3183468"/>
              <a:gd name="connsiteY0" fmla="*/ 1898650 h 1898650"/>
              <a:gd name="connsiteX1" fmla="*/ 1504950 w 3183468"/>
              <a:gd name="connsiteY1" fmla="*/ 1714501 h 1898650"/>
              <a:gd name="connsiteX2" fmla="*/ 2592915 w 3183468"/>
              <a:gd name="connsiteY2" fmla="*/ 969432 h 1898650"/>
              <a:gd name="connsiteX3" fmla="*/ 3183468 w 3183468"/>
              <a:gd name="connsiteY3" fmla="*/ 0 h 1898650"/>
              <a:gd name="connsiteX0" fmla="*/ 0 w 3183468"/>
              <a:gd name="connsiteY0" fmla="*/ 1898650 h 1909734"/>
              <a:gd name="connsiteX1" fmla="*/ 1504950 w 3183468"/>
              <a:gd name="connsiteY1" fmla="*/ 1714501 h 1909734"/>
              <a:gd name="connsiteX2" fmla="*/ 3183468 w 3183468"/>
              <a:gd name="connsiteY2" fmla="*/ 0 h 1909734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2033397 w 3183468"/>
              <a:gd name="connsiteY1" fmla="*/ 1244379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987612 w 3183468"/>
              <a:gd name="connsiteY1" fmla="*/ 1165293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987612 w 3183468"/>
              <a:gd name="connsiteY1" fmla="*/ 1165293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92141 w 3183468"/>
              <a:gd name="connsiteY1" fmla="*/ 1130144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32472 w 3183468"/>
              <a:gd name="connsiteY1" fmla="*/ 112135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832472 w 3183468"/>
              <a:gd name="connsiteY1" fmla="*/ 112135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696008 w 3183468"/>
              <a:gd name="connsiteY1" fmla="*/ 98954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696008 w 3183468"/>
              <a:gd name="connsiteY1" fmla="*/ 98954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696008 w 3183468"/>
              <a:gd name="connsiteY1" fmla="*/ 989546 h 1898650"/>
              <a:gd name="connsiteX2" fmla="*/ 3183468 w 3183468"/>
              <a:gd name="connsiteY2" fmla="*/ 0 h 1898650"/>
              <a:gd name="connsiteX0" fmla="*/ 0 w 3183468"/>
              <a:gd name="connsiteY0" fmla="*/ 1898650 h 1898650"/>
              <a:gd name="connsiteX1" fmla="*/ 1696008 w 3183468"/>
              <a:gd name="connsiteY1" fmla="*/ 989546 h 1898650"/>
              <a:gd name="connsiteX2" fmla="*/ 3183468 w 3183468"/>
              <a:gd name="connsiteY2" fmla="*/ 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3468" h="1898650">
                <a:moveTo>
                  <a:pt x="0" y="1898650"/>
                </a:moveTo>
                <a:cubicBezTo>
                  <a:pt x="375887" y="1714405"/>
                  <a:pt x="1165430" y="1305988"/>
                  <a:pt x="1696008" y="989546"/>
                </a:cubicBezTo>
                <a:cubicBezTo>
                  <a:pt x="2226586" y="673104"/>
                  <a:pt x="2865196" y="258330"/>
                  <a:pt x="3183468" y="0"/>
                </a:cubicBezTo>
              </a:path>
            </a:pathLst>
          </a:custGeom>
          <a:noFill/>
          <a:ln w="19050" cap="rnd" cmpd="sng" algn="ctr">
            <a:solidFill>
              <a:srgbClr val="B1B3B3"/>
            </a:solidFill>
            <a:prstDash val="solid"/>
            <a:headEnd type="none" w="lg" len="med"/>
            <a:tailEnd type="none" w="lg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9D7E3B-F456-67A0-C9F5-C1939E057580}"/>
              </a:ext>
            </a:extLst>
          </p:cNvPr>
          <p:cNvSpPr txBox="1"/>
          <p:nvPr/>
        </p:nvSpPr>
        <p:spPr>
          <a:xfrm>
            <a:off x="9877673" y="2681686"/>
            <a:ext cx="1910044" cy="272659"/>
          </a:xfrm>
          <a:prstGeom prst="roundRect">
            <a:avLst>
              <a:gd name="adj" fmla="val 50000"/>
            </a:avLst>
          </a:prstGeom>
          <a:solidFill>
            <a:srgbClr val="E8E6DF"/>
          </a:solidFill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9144" anchor="ctr" anchorCtr="0">
            <a:spAutoFit/>
          </a:bodyPr>
          <a:lstStyle>
            <a:defPPr>
              <a:defRPr lang="en-US"/>
            </a:defPPr>
            <a:lvl1pPr algn="ctr">
              <a:spcBef>
                <a:spcPts val="200"/>
              </a:spcBef>
              <a:defRPr sz="1000">
                <a:gradFill>
                  <a:gsLst>
                    <a:gs pos="91379">
                      <a:srgbClr val="FFFFFF"/>
                    </a:gs>
                    <a:gs pos="48851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Mobile phones: 16 years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332EEE-8D25-5803-C534-866A850E331D}"/>
              </a:ext>
            </a:extLst>
          </p:cNvPr>
          <p:cNvSpPr txBox="1"/>
          <p:nvPr/>
        </p:nvSpPr>
        <p:spPr>
          <a:xfrm>
            <a:off x="9877673" y="3061770"/>
            <a:ext cx="1363944" cy="272659"/>
          </a:xfrm>
          <a:prstGeom prst="roundRect">
            <a:avLst>
              <a:gd name="adj" fmla="val 50000"/>
            </a:avLst>
          </a:prstGeom>
          <a:solidFill>
            <a:srgbClr val="E8E6DF"/>
          </a:solidFill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9144" anchor="ctr" anchorCtr="0">
            <a:spAutoFit/>
          </a:bodyPr>
          <a:lstStyle>
            <a:defPPr>
              <a:defRPr lang="en-US"/>
            </a:defPPr>
            <a:lvl1pPr algn="ctr">
              <a:spcBef>
                <a:spcPts val="200"/>
              </a:spcBef>
              <a:defRPr sz="1000">
                <a:gradFill>
                  <a:gsLst>
                    <a:gs pos="91379">
                      <a:srgbClr val="FFFFFF"/>
                    </a:gs>
                    <a:gs pos="48851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Internet: 7 years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29C2E0-8613-9A4B-99D0-69512CF45DF8}"/>
              </a:ext>
            </a:extLst>
          </p:cNvPr>
          <p:cNvSpPr txBox="1"/>
          <p:nvPr/>
        </p:nvSpPr>
        <p:spPr>
          <a:xfrm>
            <a:off x="9877673" y="3441854"/>
            <a:ext cx="1578871" cy="272659"/>
          </a:xfrm>
          <a:prstGeom prst="roundRect">
            <a:avLst>
              <a:gd name="adj" fmla="val 50000"/>
            </a:avLst>
          </a:prstGeom>
          <a:solidFill>
            <a:srgbClr val="E8E6DF"/>
          </a:solidFill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9144" anchor="ctr" anchorCtr="0">
            <a:spAutoFit/>
          </a:bodyPr>
          <a:lstStyle>
            <a:defPPr>
              <a:defRPr lang="en-US"/>
            </a:defPPr>
            <a:lvl1pPr algn="ctr">
              <a:spcBef>
                <a:spcPts val="200"/>
              </a:spcBef>
              <a:defRPr sz="1000">
                <a:gradFill>
                  <a:gsLst>
                    <a:gs pos="91379">
                      <a:srgbClr val="FFFFFF"/>
                    </a:gs>
                    <a:gs pos="48851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Facebook: 4.5 years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77A70A-D2F2-DA5F-2F0E-5A37D2F91339}"/>
              </a:ext>
            </a:extLst>
          </p:cNvPr>
          <p:cNvSpPr txBox="1"/>
          <p:nvPr/>
        </p:nvSpPr>
        <p:spPr>
          <a:xfrm>
            <a:off x="9877673" y="4069008"/>
            <a:ext cx="1581960" cy="3505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2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wrap="square" lIns="0" tIns="18288" rIns="0" bIns="45720" anchor="ctr" anchorCtr="0">
            <a:sp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400" b="1">
                <a:ln w="3175">
                  <a:noFill/>
                </a:ln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91436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rPr>
              <a:t>ChatGPT: 2 months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D4647EB-BE08-94A8-BF5E-D302A0964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3687" y="5393852"/>
            <a:ext cx="11607800" cy="0"/>
          </a:xfrm>
          <a:prstGeom prst="line">
            <a:avLst/>
          </a:prstGeom>
          <a:noFill/>
          <a:ln w="12700" cap="rnd" cmpd="sng" algn="ctr">
            <a:solidFill>
              <a:srgbClr val="8C8279"/>
            </a:solidFill>
            <a:prstDash val="solid"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3774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-2.22222E-6 L -1.0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3.7037E-7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2.22222E-6 L -2.08333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4.07407E-6 L -2.08333E-7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9167E-6 3.33333E-6 L -4.79167E-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9167E-6 -4.81481E-6 L -4.79167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45833E-6 3.7037E-7 L 0.0112 3.7037E-7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4.375E-6 -3.7037E-6 L 0.01119 -3.7037E-6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08333E-7 7.40741E-7 L 0.0112 7.40741E-7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11022E-16 1.11022E-16 L 0.0112 1.11022E-16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2.22222E-6 L 4.16667E-7 0.03541 " pathEditMode="relative" rAng="0" ptsTypes="AA">
                                      <p:cBhvr>
                                        <p:cTn id="82" dur="7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/>
      <p:bldP spid="33" grpId="1"/>
      <p:bldP spid="46" grpId="0" animBg="1"/>
      <p:bldP spid="51" grpId="0" animBg="1"/>
      <p:bldP spid="51" grpId="1" animBg="1"/>
      <p:bldP spid="41" grpId="0"/>
      <p:bldP spid="41" grpId="1"/>
      <p:bldP spid="42" grpId="0"/>
      <p:bldP spid="42" grpId="1"/>
      <p:bldP spid="53" grpId="0"/>
      <p:bldP spid="54" grpId="0"/>
      <p:bldP spid="43" grpId="0" animBg="1"/>
      <p:bldP spid="44" grpId="0" animBg="1"/>
      <p:bldP spid="45" grpId="0" animBg="1"/>
      <p:bldP spid="49" grpId="0" animBg="1"/>
      <p:bldP spid="49" grpId="1" animBg="1"/>
      <p:bldP spid="50" grpId="0" animBg="1"/>
      <p:bldP spid="50" grpId="1" animBg="1"/>
      <p:bldP spid="47" grpId="0" animBg="1"/>
      <p:bldP spid="47" grpId="1" animBg="1"/>
      <p:bldP spid="48" grpId="0" animBg="1"/>
      <p:bldP spid="48" grpId="1" animBg="1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215</Words>
  <Application>Microsoft Office PowerPoint</Application>
  <PresentationFormat>Widescreen</PresentationFormat>
  <Paragraphs>54</Paragraphs>
  <Slides>19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Space Grotesk</vt:lpstr>
      <vt:lpstr>Calibri</vt:lpstr>
      <vt:lpstr>Segoe UI Semibold</vt:lpstr>
      <vt:lpstr>Space Grotesk Medium</vt:lpstr>
      <vt:lpstr>Segoe UI</vt:lpstr>
      <vt:lpstr>Open Sans</vt:lpstr>
      <vt:lpstr>1_Office Theme</vt:lpstr>
      <vt:lpstr>PowerPoint Presentation</vt:lpstr>
      <vt:lpstr>Generative AI for the .NET Developer</vt:lpstr>
      <vt:lpstr>Demo</vt:lpstr>
      <vt:lpstr>PowerPoint Presentation</vt:lpstr>
      <vt:lpstr>PowerPoint Presentation</vt:lpstr>
      <vt:lpstr>PowerPoint Presentation</vt:lpstr>
      <vt:lpstr>PowerPoint Presentation</vt:lpstr>
      <vt:lpstr>Generative AI</vt:lpstr>
      <vt:lpstr>Unprecedented Vertical growth </vt:lpstr>
      <vt:lpstr>PowerPoint Presentation</vt:lpstr>
      <vt:lpstr>PowerPoint Presentation</vt:lpstr>
      <vt:lpstr>PowerPoint Presentation</vt:lpstr>
      <vt:lpstr>PowerPoint Presentation</vt:lpstr>
      <vt:lpstr>Azure OpenAI Service</vt:lpstr>
      <vt:lpstr>Demo</vt:lpstr>
      <vt:lpstr>In Closing</vt:lpstr>
      <vt:lpstr>PowerPoint Presentation</vt:lpstr>
      <vt:lpstr>Thank you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2023-12-11T17:07:08Z</dcterms:created>
  <dcterms:modified xsi:type="dcterms:W3CDTF">2023-12-11T17:09:22Z</dcterms:modified>
</cp:coreProperties>
</file>